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79" r:id="rId4"/>
    <p:sldId id="264" r:id="rId5"/>
    <p:sldId id="272" r:id="rId6"/>
    <p:sldId id="269" r:id="rId7"/>
    <p:sldId id="280" r:id="rId8"/>
    <p:sldId id="284" r:id="rId9"/>
    <p:sldId id="268" r:id="rId10"/>
    <p:sldId id="267" r:id="rId11"/>
    <p:sldId id="261" r:id="rId12"/>
    <p:sldId id="281" r:id="rId13"/>
    <p:sldId id="262" r:id="rId14"/>
    <p:sldId id="263" r:id="rId15"/>
    <p:sldId id="276" r:id="rId16"/>
    <p:sldId id="266" r:id="rId17"/>
    <p:sldId id="278" r:id="rId18"/>
    <p:sldId id="277" r:id="rId19"/>
    <p:sldId id="260" r:id="rId20"/>
    <p:sldId id="270" r:id="rId21"/>
    <p:sldId id="274" r:id="rId22"/>
    <p:sldId id="273" r:id="rId23"/>
    <p:sldId id="265" r:id="rId24"/>
    <p:sldId id="282" r:id="rId25"/>
    <p:sldId id="283" r:id="rId26"/>
  </p:sldIdLst>
  <p:sldSz cx="12192000" cy="6858000"/>
  <p:notesSz cx="6797675" cy="9926638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945B"/>
    <a:srgbClr val="FFCC66"/>
    <a:srgbClr val="861044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765" autoAdjust="0"/>
  </p:normalViewPr>
  <p:slideViewPr>
    <p:cSldViewPr snapToGrid="0">
      <p:cViewPr varScale="1">
        <p:scale>
          <a:sx n="102" d="100"/>
          <a:sy n="102" d="100"/>
        </p:scale>
        <p:origin x="870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7BBEA0-46C9-FF52-D391-AD6C01851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60E0F0E-8B9E-119B-FEF2-CC11630382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228F8F-546E-136D-CADB-305E83037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C2F-51F2-4015-B2A3-D7183DF0C634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20F8A9-0DED-8CA8-298F-42FDF192D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42489-3888-A4E2-B125-D0997639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F399-F776-49A5-8BFC-C2DA31C51509}" type="slidenum">
              <a:rPr lang="es-MX" smtClean="0"/>
              <a:t>‹Nº›</a:t>
            </a:fld>
            <a:endParaRPr lang="es-MX"/>
          </a:p>
        </p:txBody>
      </p:sp>
      <p:pic>
        <p:nvPicPr>
          <p:cNvPr id="11" name="Gráfico 10">
            <a:extLst>
              <a:ext uri="{FF2B5EF4-FFF2-40B4-BE49-F238E27FC236}">
                <a16:creationId xmlns:a16="http://schemas.microsoft.com/office/drawing/2014/main" id="{DA7D0F11-F627-C434-5F88-01C7786713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710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E83FEBC3-7427-40C3-8482-AA984EAC2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7C033E8-CE81-9264-6E8B-4FFBBC2F4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C9145AC-ABA7-6CA4-30B6-7CB1670A12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5266B4-059C-114C-2F90-76A36ECBB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C2F-51F2-4015-B2A3-D7183DF0C634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EB3880-894B-AF37-3FB6-5CBC7F5D1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881898-144D-6AC8-665C-3F8B84FF5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F399-F776-49A5-8BFC-C2DA31C515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6663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08C18DEF-AF9D-34F4-68E0-6AA7FEE994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3B0AE12-EA72-5F42-A63D-4D9C8C7786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C127464-2334-00C4-FB17-7B7DCEA8E0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9B4B81E-FF76-ED72-54CC-FB287F489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C2F-51F2-4015-B2A3-D7183DF0C634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73B10A-27BD-0912-26BA-EFFC70BAA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291E6F-CBCB-E52A-30B6-16FCE1FF6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F399-F776-49A5-8BFC-C2DA31C515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5011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95FA40D1-D71B-A8C7-BB9F-3853F66E48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373EC2FD-FC96-D244-D9BE-993B82FC9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61A680C2-49BB-3C03-D684-2D5DE6D12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C2F-51F2-4015-B2A3-D7183DF0C634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A32CB91-39C2-A9B3-897A-92B04B190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54AC84B-DF8A-9144-B61E-511F56CBF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F399-F776-49A5-8BFC-C2DA31C515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01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4C73F533-9425-85B6-00AD-0133EF7962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370BBB0-D9D7-AB1C-AE99-5AB66A9BA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D50641F-C059-4BA3-14A8-A31D49318D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C2F-51F2-4015-B2A3-D7183DF0C634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EA0FB66-7B23-66ED-09E7-D52C9F5A0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1C5497F-8982-78BD-5586-432DB59DF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F399-F776-49A5-8BFC-C2DA31C515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7608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864FAF49-9BD1-1B59-F108-0CA868F98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D3D95D6-D38D-D3E4-89B8-475DEEC17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01C9052-964B-8C2B-8337-F037F8C11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C2F-51F2-4015-B2A3-D7183DF0C634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6C0181A-A71E-0A34-1318-321CCFE032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06D0209-6649-9CC2-4B9B-949B2CF1A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F399-F776-49A5-8BFC-C2DA31C515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8002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F8B92C58-D98C-A3B0-4BCA-A1410E3963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4E1C7E3-F60F-5FF5-C338-A3CE9459E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A7EDE38-9B71-AA0A-16C8-97328A2A5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C2F-51F2-4015-B2A3-D7183DF0C634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56322EF-E413-2C04-4605-B33C9BE38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84A9C73-B15B-601C-32FC-3E8C84CF9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F399-F776-49A5-8BFC-C2DA31C515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048494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AC3BC85D-E97F-AA34-C4BB-F8DE0F494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C7B6865-D541-7828-F724-AD86C2B21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723C3968-66AC-06FB-0F7C-F6BEBA295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C2F-51F2-4015-B2A3-D7183DF0C634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35D3579-2DD6-0F9D-E2C2-00A045C5B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E4F8F54-FB72-A09F-E840-0E236ECC9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F399-F776-49A5-8BFC-C2DA31C515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3347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0EE8AF80-2D74-2043-5D8E-BDD6564F82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586A0AD-140C-A806-67B6-A1F54C2DB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7400D2-DA46-3D53-4A85-88739E28B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13ABDA-304E-F9BC-C3A2-2C25E9692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C2F-51F2-4015-B2A3-D7183DF0C634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872799-3475-77EB-FFB0-073FAFC0C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153327A-C570-9FF4-6B0C-E6DFF706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F399-F776-49A5-8BFC-C2DA31C51509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F9930CC2-5E95-9372-6EF9-CEA3D81A610A}"/>
              </a:ext>
            </a:extLst>
          </p:cNvPr>
          <p:cNvSpPr/>
          <p:nvPr userDrawn="1"/>
        </p:nvSpPr>
        <p:spPr>
          <a:xfrm>
            <a:off x="7254815" y="4649638"/>
            <a:ext cx="4528868" cy="1138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9104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BB9FC744-0698-324F-C672-2955707E37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2D90809-A672-0CC8-0749-7168B4F6D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2AA2C93-0E6B-2CC1-D592-2A930DD5BD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8D62FB2-6425-2172-EA74-BC6639096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C2F-51F2-4015-B2A3-D7183DF0C634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4DB699-5FCD-7B17-A189-DDA105712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20E89C-897D-15CE-B3E6-4EE8FE57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F399-F776-49A5-8BFC-C2DA31C515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85443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C2570D2C-16F3-C049-ECC7-72A5DA3493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EF5B1F9-BC3C-F16D-2791-0104DDFAA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CE8345A-5014-F532-DBA8-ED6106F76E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22EC42-35C9-276B-D198-F51BB506F8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469491-D452-F4EB-CD73-7E649ED4CC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C2F-51F2-4015-B2A3-D7183DF0C634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E085CDF-5269-E2A2-94B3-5D4912812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555AAA2-5133-BC75-47FB-F727000C4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F399-F776-49A5-8BFC-C2DA31C515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16969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áfico 10">
            <a:extLst>
              <a:ext uri="{FF2B5EF4-FFF2-40B4-BE49-F238E27FC236}">
                <a16:creationId xmlns:a16="http://schemas.microsoft.com/office/drawing/2014/main" id="{62A3A5E1-8257-4847-E264-8B4F58A10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F9AB527-9AF8-46EE-CA94-AF58B94CD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0534E46-DFF8-FEEA-5322-7C181DAC5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B9E149A-2B43-138B-FE6C-D4EA055BB5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CC3A1EB-72FD-4FEE-DE97-8F4239D944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15B4D21-AC9C-6DCB-49D1-479F324466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D301AC0-EAD4-D4A1-9F94-CDAF25652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C2F-51F2-4015-B2A3-D7183DF0C634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E2F14387-7FA6-F15D-27F6-10F3DEA4F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0DDC827-56B6-1B4E-F285-9050BE290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F399-F776-49A5-8BFC-C2DA31C515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7679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áfico 6">
            <a:extLst>
              <a:ext uri="{FF2B5EF4-FFF2-40B4-BE49-F238E27FC236}">
                <a16:creationId xmlns:a16="http://schemas.microsoft.com/office/drawing/2014/main" id="{F4A39A38-11E1-0459-EBE9-8C4BC84A5C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5113498-9C5A-DC9B-FE4D-30288C3CA4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3587B5-6ABA-5569-81FB-37777843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C2F-51F2-4015-B2A3-D7183DF0C634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AC4A6B-BEF0-CD21-F45E-CC77D6591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BBA4AEB-A341-E65C-69D9-42655EA0D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F399-F776-49A5-8BFC-C2DA31C515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4940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4F0DB46F-D5B2-AF6E-7403-E57A51FE71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62F92AB-95A2-8B7E-B203-DE93D1CB0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C2F-51F2-4015-B2A3-D7183DF0C634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AB2B08C-07BF-8779-5DEC-805502039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28D3FA-5D51-6259-3C3D-4901794BA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F399-F776-49A5-8BFC-C2DA31C515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75104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E4E71D7D-C105-0864-7199-3E6DD29CBE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7E732FE-764D-0381-032A-0B2BD55E9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4145FD-3BDE-03E6-E3F1-168221CB1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F025285-3D4A-8E44-168D-633B86577A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17E5855-91D0-2CEF-387E-A55AC10F0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C2F-51F2-4015-B2A3-D7183DF0C634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C9ABF6D-8C69-45B8-DFC8-A351F466FB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04C5C59-7134-7F07-87C3-859BBDAC7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F399-F776-49A5-8BFC-C2DA31C515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7191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áfico 8">
            <a:extLst>
              <a:ext uri="{FF2B5EF4-FFF2-40B4-BE49-F238E27FC236}">
                <a16:creationId xmlns:a16="http://schemas.microsoft.com/office/drawing/2014/main" id="{992DE9EB-6463-8BE7-844B-F82D08908D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56D9222-6963-67E1-9C21-57B53EE8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E5DD789-F014-EF06-F758-6CCBE8653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3A4FB0D-D8E3-2E13-0E23-2D771CC7E9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2BB897F-609F-48BA-D0C1-C16B0B93D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66C2F-51F2-4015-B2A3-D7183DF0C634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2F60DB-C58B-C674-DC9A-C757E6A22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0447E2E-8942-1B62-2A0C-D363AA6F9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1EF399-F776-49A5-8BFC-C2DA31C515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5695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B3FF6C6-8B54-A12F-EFB8-90C142DA5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7C23BF7-20B2-739E-906F-0B1CACB0B7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92BB8DD-465A-E3E9-2394-9FA295EE8C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E66C2F-51F2-4015-B2A3-D7183DF0C634}" type="datetimeFigureOut">
              <a:rPr lang="es-MX" smtClean="0"/>
              <a:t>18/09/2025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30B30AC-17B3-A37F-BF56-B71D61A333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7B9D7D1-6FA0-BEF1-F768-D59A004FD9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1EF399-F776-49A5-8BFC-C2DA31C5150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55927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7" Type="http://schemas.openxmlformats.org/officeDocument/2006/relationships/image" Target="../media/image131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36F6E04-412E-4860-8245-9EAE6EC50F67}"/>
              </a:ext>
            </a:extLst>
          </p:cNvPr>
          <p:cNvSpPr txBox="1"/>
          <p:nvPr/>
        </p:nvSpPr>
        <p:spPr>
          <a:xfrm>
            <a:off x="7231107" y="4968291"/>
            <a:ext cx="4851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kern="0" dirty="0">
                <a:solidFill>
                  <a:srgbClr val="861044"/>
                </a:solidFill>
                <a:latin typeface="Montserrat" panose="00000500000000000000" pitchFamily="2" charset="0"/>
                <a:cs typeface="Calibri" panose="020F0502020204030204" pitchFamily="34" charset="0"/>
              </a:rPr>
              <a:t>ALBUM FOTOGRÁFICO</a:t>
            </a:r>
            <a:endParaRPr lang="es-MX" sz="2800" b="1" kern="0" dirty="0">
              <a:solidFill>
                <a:srgbClr val="861044"/>
              </a:solidFill>
              <a:latin typeface="Montserrat" panose="00000500000000000000" pitchFamily="2" charset="0"/>
              <a:cs typeface="Calibri" panose="020F050202020403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59CAD883-0BDB-4FB8-8554-090952376794}"/>
              </a:ext>
            </a:extLst>
          </p:cNvPr>
          <p:cNvSpPr txBox="1"/>
          <p:nvPr/>
        </p:nvSpPr>
        <p:spPr>
          <a:xfrm>
            <a:off x="1281508" y="1932863"/>
            <a:ext cx="101261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kern="0" dirty="0">
                <a:solidFill>
                  <a:srgbClr val="BB945B"/>
                </a:solidFill>
                <a:latin typeface="Montserrat ExtraBold" panose="00000900000000000000" pitchFamily="2" charset="0"/>
                <a:cs typeface="Calibri" panose="020F0502020204030204" pitchFamily="34" charset="0"/>
              </a:rPr>
              <a:t>INVERSIÓN EN MANTENIMIENTO, REHABILITACIÓN O CONSTRUCCIÓN DE OBRAS CONCLUIDAS, CON RECURSOS PROPIOS, FEDERALES Y EXTRAORDINARIOS </a:t>
            </a:r>
            <a:endParaRPr lang="es-MX" sz="2400" kern="0" dirty="0">
              <a:solidFill>
                <a:srgbClr val="BB945B"/>
              </a:solidFill>
              <a:latin typeface="Montserrat ExtraBold" panose="00000900000000000000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2909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2086253" y="644506"/>
            <a:ext cx="7705817" cy="5397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ea typeface="+mj-ea"/>
                <a:cs typeface="Calibri" panose="020F0502020204030204" pitchFamily="34" charset="0"/>
              </a:rPr>
              <a:t>REHABILITACIÓN DE RED ELÉCTRICA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ea typeface="+mj-ea"/>
                <a:cs typeface="Calibri" panose="020F0502020204030204" pitchFamily="34" charset="0"/>
              </a:rPr>
              <a:t>PLANTEL 19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46" y="1640619"/>
            <a:ext cx="2532732" cy="401889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8006" y="1640619"/>
            <a:ext cx="2630348" cy="4018895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560" y="1640619"/>
            <a:ext cx="2622727" cy="401889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4478" y="1640618"/>
            <a:ext cx="2717976" cy="401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882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E0FB479D-A463-459B-A91E-827F6F467556}"/>
              </a:ext>
            </a:extLst>
          </p:cNvPr>
          <p:cNvSpPr txBox="1">
            <a:spLocks/>
          </p:cNvSpPr>
          <p:nvPr/>
        </p:nvSpPr>
        <p:spPr>
          <a:xfrm>
            <a:off x="1745265" y="790031"/>
            <a:ext cx="8914534" cy="749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cs typeface="Calibri" panose="020F0502020204030204" pitchFamily="34" charset="0"/>
              </a:rPr>
              <a:t>MANTENIMIENTO CORRECTIVO A LA SUBESTACIÓN ELÉCTRICA PLANTEL 7</a:t>
            </a:r>
            <a:endParaRPr lang="es-MX" sz="2000" dirty="0">
              <a:solidFill>
                <a:srgbClr val="861044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14D53E1D-4ADD-4676-8F96-B4E6379409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700" y="1823344"/>
            <a:ext cx="2700000" cy="360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DB37DE0-4647-4AD4-BB4F-A0CDAB7F26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7750" y="1823344"/>
            <a:ext cx="2700000" cy="3600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50E421D-C4C5-4207-A9A3-AE23E625D6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7800" y="1823344"/>
            <a:ext cx="2700000" cy="3600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815B2AB-3D40-4678-9743-E79E52AE8A7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650" y="1823344"/>
            <a:ext cx="27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59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99419-E5AB-7BBC-D3FD-1CC82A517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325" y="248574"/>
            <a:ext cx="11921067" cy="782637"/>
          </a:xfrm>
        </p:spPr>
        <p:txBody>
          <a:bodyPr>
            <a:normAutofit/>
          </a:bodyPr>
          <a:lstStyle/>
          <a:p>
            <a:r>
              <a:rPr lang="es-MX" sz="1600" dirty="0">
                <a:solidFill>
                  <a:srgbClr val="861044"/>
                </a:solidFill>
                <a:latin typeface="Montserrat Medium" panose="00000600000000000000" pitchFamily="2" charset="0"/>
              </a:rPr>
              <a:t>MANTENIMIENTO CORRECTIVO Y PREVENTIVO A</a:t>
            </a:r>
            <a:br>
              <a:rPr lang="es-MX" sz="1600" dirty="0">
                <a:solidFill>
                  <a:srgbClr val="861044"/>
                </a:solidFill>
                <a:latin typeface="Montserrat Medium" panose="00000600000000000000" pitchFamily="2" charset="0"/>
              </a:rPr>
            </a:br>
            <a:r>
              <a:rPr lang="es-MX" sz="1600" dirty="0">
                <a:solidFill>
                  <a:srgbClr val="861044"/>
                </a:solidFill>
                <a:latin typeface="Montserrat Medium" panose="00000600000000000000" pitchFamily="2" charset="0"/>
              </a:rPr>
              <a:t> INTERRUPTOR TRIFÁSICO GENERAL Y CAMBIO DE INTERRUPTORES </a:t>
            </a:r>
            <a:br>
              <a:rPr lang="es-MX" sz="1600" dirty="0">
                <a:solidFill>
                  <a:srgbClr val="861044"/>
                </a:solidFill>
                <a:latin typeface="Montserrat Medium" panose="00000600000000000000" pitchFamily="2" charset="0"/>
              </a:rPr>
            </a:br>
            <a:r>
              <a:rPr lang="es-MX" sz="1600" dirty="0">
                <a:solidFill>
                  <a:srgbClr val="861044"/>
                </a:solidFill>
                <a:latin typeface="Montserrat Medium" panose="00000600000000000000" pitchFamily="2" charset="0"/>
              </a:rPr>
              <a:t>PLANTEL 10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0D23A83-2D5E-2755-DF27-58E5A4D9A2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032" y="1100666"/>
            <a:ext cx="1916046" cy="442806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A06CB08-09CC-0D34-E603-8FC6274D07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3205" y="1100666"/>
            <a:ext cx="2184426" cy="442806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63FD233-AF58-35E6-69A1-F8B55ED27C3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2250" y="1100666"/>
            <a:ext cx="2299218" cy="442806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1EC53741-1203-E757-F3B0-25C59B1FB8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3171" y="1100666"/>
            <a:ext cx="2433515" cy="442806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9D62007-7B5F-9946-8357-DBA7ED53E8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932" y="1100666"/>
            <a:ext cx="2177549" cy="44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644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DB272BB-4CF8-40C3-8326-502F8CF7E4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4025" y="605167"/>
            <a:ext cx="7739684" cy="749830"/>
          </a:xfrm>
        </p:spPr>
        <p:txBody>
          <a:bodyPr>
            <a:noAutofit/>
          </a:bodyPr>
          <a:lstStyle/>
          <a:p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cs typeface="Calibri" panose="020F0502020204030204" pitchFamily="34" charset="0"/>
              </a:rPr>
              <a:t>PINTURA Y MEJORAS A LA INFRAESTRUCTURA DE LOS EDIFICIOS A Y B - PLANTEL 11</a:t>
            </a:r>
            <a:endParaRPr lang="es-MX" sz="2000" dirty="0">
              <a:solidFill>
                <a:srgbClr val="861044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F7A1B12-8872-414F-AD72-47E5C02242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224" y="1409832"/>
            <a:ext cx="3737261" cy="210220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91D1C3B-5CF9-40D0-97D1-1B845485D3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3621712"/>
            <a:ext cx="3737261" cy="210221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BB74491-0B15-406E-8B78-35CD1D5D8C2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1409833"/>
            <a:ext cx="3737261" cy="210220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F3C1E9D-7CEB-4969-B0C5-054A22EF8ED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7224" y="3621712"/>
            <a:ext cx="3737261" cy="2102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373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57D9B0BD-7372-45F5-8607-F4B520EA6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4233" y="585845"/>
            <a:ext cx="7078133" cy="749830"/>
          </a:xfrm>
        </p:spPr>
        <p:txBody>
          <a:bodyPr>
            <a:noAutofit/>
          </a:bodyPr>
          <a:lstStyle/>
          <a:p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cs typeface="Calibri" panose="020F0502020204030204" pitchFamily="34" charset="0"/>
              </a:rPr>
              <a:t>REHABILITACIÓN DE SANITARIOS DE ALUMNOS PLANTEL 11</a:t>
            </a:r>
            <a:endParaRPr lang="es-MX" sz="2000" dirty="0">
              <a:solidFill>
                <a:srgbClr val="861044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74EE1CC-1678-465F-848D-FFBC6B18C6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559479"/>
            <a:ext cx="2225025" cy="374764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B95AA75-1521-4594-AF86-71E77A6B67F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4727" y="1559478"/>
            <a:ext cx="2344573" cy="374764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488561E-72C4-48E5-AFD5-EB4C60D223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6486" y="1559478"/>
            <a:ext cx="2485421" cy="374764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4068818-242D-45B8-ABBD-5588D084676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029" y="1561201"/>
            <a:ext cx="2485421" cy="374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62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AC9A5341-9336-1A4E-7549-BCEC3E5527B7}"/>
              </a:ext>
            </a:extLst>
          </p:cNvPr>
          <p:cNvSpPr txBox="1">
            <a:spLocks/>
          </p:cNvSpPr>
          <p:nvPr/>
        </p:nvSpPr>
        <p:spPr>
          <a:xfrm>
            <a:off x="753695" y="608003"/>
            <a:ext cx="10515600" cy="58378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kern="0">
                <a:solidFill>
                  <a:srgbClr val="861044"/>
                </a:solidFill>
                <a:latin typeface="Montserrat" panose="00000500000000000000" pitchFamily="2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>
                <a:latin typeface="Montserrat Medium" panose="00000600000000000000" pitchFamily="2" charset="0"/>
              </a:rPr>
              <a:t>REHABILITACIÓN DE BAÑOS </a:t>
            </a:r>
          </a:p>
          <a:p>
            <a:r>
              <a:rPr lang="es-ES" dirty="0">
                <a:latin typeface="Montserrat Medium" panose="00000600000000000000" pitchFamily="2" charset="0"/>
              </a:rPr>
              <a:t>TERCER PISO DE LA DIRECCIÓN GENERAL</a:t>
            </a: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5" name="Imagen 4" descr="Una ducha con puertas de cristal&#10;&#10;El contenido generado por IA puede ser incorrecto.">
            <a:extLst>
              <a:ext uri="{FF2B5EF4-FFF2-40B4-BE49-F238E27FC236}">
                <a16:creationId xmlns:a16="http://schemas.microsoft.com/office/drawing/2014/main" id="{3551FEA1-E36B-705F-C913-E870D5DC11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14" y="1690686"/>
            <a:ext cx="2553779" cy="344083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59F91D1-03EF-F514-18C2-852A801C41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3685" y="1708582"/>
            <a:ext cx="2553779" cy="3405038"/>
          </a:xfrm>
          <a:prstGeom prst="rect">
            <a:avLst/>
          </a:prstGeom>
        </p:spPr>
      </p:pic>
      <p:pic>
        <p:nvPicPr>
          <p:cNvPr id="8" name="Imagen 7" descr="Imagen que contiene interior, edificio, pequeño, lavabo&#10;&#10;El contenido generado por IA puede ser incorrecto.">
            <a:extLst>
              <a:ext uri="{FF2B5EF4-FFF2-40B4-BE49-F238E27FC236}">
                <a16:creationId xmlns:a16="http://schemas.microsoft.com/office/drawing/2014/main" id="{2C2D48E3-C5B8-657B-F0BB-3B955581E4D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3256" y="1708584"/>
            <a:ext cx="2618501" cy="3440831"/>
          </a:xfrm>
          <a:prstGeom prst="rect">
            <a:avLst/>
          </a:prstGeom>
        </p:spPr>
      </p:pic>
      <p:pic>
        <p:nvPicPr>
          <p:cNvPr id="10" name="Imagen 9" descr="Un bano con un inodoro y un lavamanos&#10;&#10;El contenido generado por IA puede ser incorrecto.">
            <a:extLst>
              <a:ext uri="{FF2B5EF4-FFF2-40B4-BE49-F238E27FC236}">
                <a16:creationId xmlns:a16="http://schemas.microsoft.com/office/drawing/2014/main" id="{ECD65193-2BD9-6097-24F5-2CC63C3A4E6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272" y="1690688"/>
            <a:ext cx="2478024" cy="344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53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566" y="1673218"/>
            <a:ext cx="2602694" cy="382390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955" y="1673217"/>
            <a:ext cx="2648470" cy="382390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71" y="1673218"/>
            <a:ext cx="2598420" cy="3823904"/>
          </a:xfrm>
          <a:prstGeom prst="rect">
            <a:avLst/>
          </a:prstGeom>
        </p:spPr>
      </p:pic>
      <p:sp>
        <p:nvSpPr>
          <p:cNvPr id="10" name="Rectángulo 9"/>
          <p:cNvSpPr/>
          <p:nvPr/>
        </p:nvSpPr>
        <p:spPr>
          <a:xfrm>
            <a:off x="2317072" y="379938"/>
            <a:ext cx="7874493" cy="9233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ea typeface="+mj-ea"/>
                <a:cs typeface="Calibri" panose="020F0502020204030204" pitchFamily="34" charset="0"/>
              </a:rPr>
              <a:t>REHABILITACIÓN DE FOSA SÉPTICA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ea typeface="+mj-ea"/>
                <a:cs typeface="Calibri" panose="020F0502020204030204" pitchFamily="34" charset="0"/>
              </a:rPr>
              <a:t>PLANTEL 14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8335" y="1673218"/>
            <a:ext cx="3688545" cy="382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725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dificio, interior, hombre, pequeño&#10;&#10;El contenido generado por IA puede ser incorrecto.">
            <a:extLst>
              <a:ext uri="{FF2B5EF4-FFF2-40B4-BE49-F238E27FC236}">
                <a16:creationId xmlns:a16="http://schemas.microsoft.com/office/drawing/2014/main" id="{83639EEE-62D6-5723-8560-2A4005C353B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205" y="1466165"/>
            <a:ext cx="2827669" cy="3770224"/>
          </a:xfrm>
          <a:prstGeom prst="rect">
            <a:avLst/>
          </a:prstGeom>
        </p:spPr>
      </p:pic>
      <p:pic>
        <p:nvPicPr>
          <p:cNvPr id="7" name="Imagen 6" descr="Imagen que contiene interior, pequeño, con baldosas, cuarto&#10;&#10;El contenido generado por IA puede ser incorrecto.">
            <a:extLst>
              <a:ext uri="{FF2B5EF4-FFF2-40B4-BE49-F238E27FC236}">
                <a16:creationId xmlns:a16="http://schemas.microsoft.com/office/drawing/2014/main" id="{FE6D403B-6545-5E1A-F3BF-2166F56943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029" y="1466165"/>
            <a:ext cx="3416060" cy="3770224"/>
          </a:xfrm>
          <a:prstGeom prst="rect">
            <a:avLst/>
          </a:prstGeom>
        </p:spPr>
      </p:pic>
      <p:pic>
        <p:nvPicPr>
          <p:cNvPr id="9" name="Imagen 8" descr="Imagen rotada de un lavabo&#10;&#10;El contenido generado por IA puede ser incorrecto.">
            <a:extLst>
              <a:ext uri="{FF2B5EF4-FFF2-40B4-BE49-F238E27FC236}">
                <a16:creationId xmlns:a16="http://schemas.microsoft.com/office/drawing/2014/main" id="{2298C56A-5DB5-0FCA-4E7D-0E6438BBB0A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244" y="1466165"/>
            <a:ext cx="4583501" cy="3770224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F046602F-C72D-EF6E-558C-60F0B8804458}"/>
              </a:ext>
            </a:extLst>
          </p:cNvPr>
          <p:cNvSpPr txBox="1"/>
          <p:nvPr/>
        </p:nvSpPr>
        <p:spPr>
          <a:xfrm>
            <a:off x="3321029" y="513922"/>
            <a:ext cx="6094562" cy="64633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kern="0">
                <a:solidFill>
                  <a:srgbClr val="861044"/>
                </a:solidFill>
                <a:latin typeface="Montserrat" panose="00000500000000000000" pitchFamily="2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>
                <a:latin typeface="Montserrat Medium" panose="00000600000000000000" pitchFamily="2" charset="0"/>
              </a:rPr>
              <a:t>REHABILITACIÓN DE UN BAÑO </a:t>
            </a:r>
          </a:p>
          <a:p>
            <a:r>
              <a:rPr lang="es-ES" dirty="0">
                <a:latin typeface="Montserrat Medium" panose="00000600000000000000" pitchFamily="2" charset="0"/>
              </a:rPr>
              <a:t> DEPARTAMENTO DE RECURSOS HUMANOS</a:t>
            </a:r>
            <a:endParaRPr lang="es-MX" dirty="0"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963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6122F88D-C8AE-FDA2-82D5-3C6250A75CFC}"/>
              </a:ext>
            </a:extLst>
          </p:cNvPr>
          <p:cNvSpPr txBox="1">
            <a:spLocks/>
          </p:cNvSpPr>
          <p:nvPr/>
        </p:nvSpPr>
        <p:spPr>
          <a:xfrm>
            <a:off x="1148917" y="471908"/>
            <a:ext cx="10515600" cy="7418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kern="0">
                <a:solidFill>
                  <a:srgbClr val="861044"/>
                </a:solidFill>
                <a:latin typeface="Montserrat" panose="00000500000000000000" pitchFamily="2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MX" dirty="0">
                <a:latin typeface="Montserrat Medium" panose="00000600000000000000" pitchFamily="2" charset="0"/>
              </a:rPr>
              <a:t>SUMINISTRO DE W.C., PISO CERAMICO Y COLADERA </a:t>
            </a:r>
          </a:p>
          <a:p>
            <a:r>
              <a:rPr lang="es-MX" dirty="0">
                <a:latin typeface="Montserrat Medium" panose="00000600000000000000" pitchFamily="2" charset="0"/>
              </a:rPr>
              <a:t>BAÑO DE LA OFICINA DE RECURSOS HUMANOS </a:t>
            </a:r>
          </a:p>
        </p:txBody>
      </p:sp>
      <p:pic>
        <p:nvPicPr>
          <p:cNvPr id="5" name="Imagen 4" descr="Imagen que contiene interior, sucio, con baldosas, pequeño&#10;&#10;El contenido generado por IA puede ser incorrecto.">
            <a:extLst>
              <a:ext uri="{FF2B5EF4-FFF2-40B4-BE49-F238E27FC236}">
                <a16:creationId xmlns:a16="http://schemas.microsoft.com/office/drawing/2014/main" id="{DEA5885B-E61D-6E5F-7EBC-0944FF4A388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238710" y="1592236"/>
            <a:ext cx="3964388" cy="4161287"/>
          </a:xfrm>
          <a:prstGeom prst="rect">
            <a:avLst/>
          </a:prstGeom>
        </p:spPr>
      </p:pic>
      <p:pic>
        <p:nvPicPr>
          <p:cNvPr id="6" name="Imagen 5" descr="Un bano con un inodoro&#10;&#10;El contenido generado por IA puede ser incorrecto.">
            <a:extLst>
              <a:ext uri="{FF2B5EF4-FFF2-40B4-BE49-F238E27FC236}">
                <a16:creationId xmlns:a16="http://schemas.microsoft.com/office/drawing/2014/main" id="{88D0DE63-77BC-3F51-A4FA-DA6D44B9907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6069" y="1690687"/>
            <a:ext cx="3118448" cy="3964388"/>
          </a:xfrm>
          <a:prstGeom prst="rect">
            <a:avLst/>
          </a:prstGeom>
        </p:spPr>
      </p:pic>
      <p:pic>
        <p:nvPicPr>
          <p:cNvPr id="8" name="Imagen 7" descr="Un bano con un inodoro&#10;&#10;El contenido generado por IA puede ser incorrecto.">
            <a:extLst>
              <a:ext uri="{FF2B5EF4-FFF2-40B4-BE49-F238E27FC236}">
                <a16:creationId xmlns:a16="http://schemas.microsoft.com/office/drawing/2014/main" id="{8E4DF9FA-2503-13AD-2CC3-8FAF90B81E5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929" y="1690686"/>
            <a:ext cx="3368256" cy="396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47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772F7A-33F1-4F0C-ACD1-5AE24A124C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3313" y="852174"/>
            <a:ext cx="8529386" cy="749830"/>
          </a:xfrm>
        </p:spPr>
        <p:txBody>
          <a:bodyPr>
            <a:noAutofit/>
          </a:bodyPr>
          <a:lstStyle/>
          <a:p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cs typeface="Calibri" panose="020F0502020204030204" pitchFamily="34" charset="0"/>
              </a:rPr>
              <a:t>REHABILITACIÓN DE FOSA SÉPTICA Y TUBERÍA DEL SANITARIO </a:t>
            </a:r>
            <a:b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cs typeface="Calibri" panose="020F0502020204030204" pitchFamily="34" charset="0"/>
              </a:rPr>
            </a:br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cs typeface="Calibri" panose="020F0502020204030204" pitchFamily="34" charset="0"/>
              </a:rPr>
              <a:t>ÁREA ADMINISTRATIVA DEL EDIFICIO C - PLANTEL 1</a:t>
            </a:r>
            <a:endParaRPr lang="es-MX" sz="2000" dirty="0">
              <a:solidFill>
                <a:srgbClr val="861044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070EB45-B5AA-4309-AEB3-C852FD1079C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233" y="1714499"/>
            <a:ext cx="2787649" cy="371686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2F2412F-FEFF-4D0C-871F-26AECC712D8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934" y="1714496"/>
            <a:ext cx="2787650" cy="371686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3ABAE65-D4CF-4774-8DEF-6545EF1C4BF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065" y="1714495"/>
            <a:ext cx="2787650" cy="371686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2D367BE-DA26-4243-BDBD-71CB0BBD05B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3767" y="1714496"/>
            <a:ext cx="2849749" cy="371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1784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2AD044B-68C5-7387-976F-44D734E5EE6F}"/>
              </a:ext>
            </a:extLst>
          </p:cNvPr>
          <p:cNvSpPr txBox="1">
            <a:spLocks/>
          </p:cNvSpPr>
          <p:nvPr/>
        </p:nvSpPr>
        <p:spPr>
          <a:xfrm>
            <a:off x="1541971" y="218091"/>
            <a:ext cx="9108058" cy="8597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kern="0">
                <a:solidFill>
                  <a:srgbClr val="861044"/>
                </a:solidFill>
                <a:latin typeface="Montserrat" panose="00000500000000000000" pitchFamily="2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>
                <a:latin typeface="Montserrat Medium" panose="00000600000000000000" pitchFamily="2" charset="0"/>
              </a:rPr>
              <a:t>MANTENIMIENTO A LOS BAÑOS </a:t>
            </a:r>
          </a:p>
          <a:p>
            <a:r>
              <a:rPr lang="es-ES" dirty="0">
                <a:latin typeface="Montserrat Medium" panose="00000600000000000000" pitchFamily="2" charset="0"/>
              </a:rPr>
              <a:t>DEPARTAMENTO DE RECURSOS MATERIALES</a:t>
            </a: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35207BD-647A-3A1A-AE76-0D942D6A762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18" y="1880558"/>
            <a:ext cx="2427389" cy="3579209"/>
          </a:xfrm>
          <a:prstGeom prst="rect">
            <a:avLst/>
          </a:prstGeom>
        </p:spPr>
      </p:pic>
      <p:pic>
        <p:nvPicPr>
          <p:cNvPr id="6" name="Imagen 5" descr="Un bano con un inodoro&#10;&#10;El contenido generado por IA puede ser incorrecto.">
            <a:extLst>
              <a:ext uri="{FF2B5EF4-FFF2-40B4-BE49-F238E27FC236}">
                <a16:creationId xmlns:a16="http://schemas.microsoft.com/office/drawing/2014/main" id="{E3DABD35-EBF8-F429-3D8E-DC49BD4EA6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646" y="1880557"/>
            <a:ext cx="2427389" cy="3579208"/>
          </a:xfrm>
          <a:prstGeom prst="rect">
            <a:avLst/>
          </a:prstGeom>
        </p:spPr>
      </p:pic>
      <p:pic>
        <p:nvPicPr>
          <p:cNvPr id="7" name="Imagen 6" descr="Un bano con un inodoro blanco&#10;&#10;El contenido generado por IA puede ser incorrecto.">
            <a:extLst>
              <a:ext uri="{FF2B5EF4-FFF2-40B4-BE49-F238E27FC236}">
                <a16:creationId xmlns:a16="http://schemas.microsoft.com/office/drawing/2014/main" id="{C2B4F04E-BC92-F8BF-90A6-AF06F7C34E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2510" y="1880557"/>
            <a:ext cx="2427388" cy="3579208"/>
          </a:xfrm>
          <a:prstGeom prst="rect">
            <a:avLst/>
          </a:prstGeom>
        </p:spPr>
      </p:pic>
      <p:pic>
        <p:nvPicPr>
          <p:cNvPr id="8" name="Imagen 7" descr="Un bano con un inodoro&#10;&#10;El contenido generado por IA puede ser incorrecto.">
            <a:extLst>
              <a:ext uri="{FF2B5EF4-FFF2-40B4-BE49-F238E27FC236}">
                <a16:creationId xmlns:a16="http://schemas.microsoft.com/office/drawing/2014/main" id="{FBAFFABC-5D0D-D8C4-CED4-AD1DA8CF17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782" y="1880556"/>
            <a:ext cx="2427389" cy="357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34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3211830" y="677979"/>
            <a:ext cx="6032821" cy="52322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ea typeface="+mj-ea"/>
                <a:cs typeface="Calibri" panose="020F0502020204030204" pitchFamily="34" charset="0"/>
              </a:rPr>
              <a:t>REHABILITACIÓN DE MINGITORIOS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ea typeface="+mj-ea"/>
                <a:cs typeface="Calibri" panose="020F0502020204030204" pitchFamily="34" charset="0"/>
              </a:rPr>
              <a:t>PLANTEL 14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6695" y="1496554"/>
            <a:ext cx="3074670" cy="421767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339" y="1496554"/>
            <a:ext cx="2613661" cy="421767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7799" y="1496554"/>
            <a:ext cx="2956562" cy="421767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740" y="1496554"/>
            <a:ext cx="2520319" cy="421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0224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99419-E5AB-7BBC-D3FD-1CC82A517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2989" y="318029"/>
            <a:ext cx="7711126" cy="78263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MX" sz="2000" kern="0" dirty="0">
                <a:solidFill>
                  <a:srgbClr val="861044"/>
                </a:solidFill>
                <a:latin typeface="Montserrat Medium" panose="00000600000000000000" pitchFamily="2" charset="0"/>
                <a:cs typeface="Calibri" panose="020F0502020204030204" pitchFamily="34" charset="0"/>
              </a:rPr>
              <a:t>SERVICIO DE REHABILITACIÓN DEL SISTEMA HIDRAULICO DE LOS BAÑOS - PLANTEL 7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0746985-2A9B-550A-F346-121BD49554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491" y="1100666"/>
            <a:ext cx="2184425" cy="442806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ECA4A59-DF43-DD11-A5EB-5826642CCE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5300" y="1100666"/>
            <a:ext cx="2184425" cy="442806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33F5670-D639-79EC-1E21-7C12F75F8BB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533" y="1100666"/>
            <a:ext cx="2243668" cy="442806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3BE476D2-65D1-0FD6-2A98-591444E9485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4348" y="1100666"/>
            <a:ext cx="2184426" cy="442806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41E416D-B293-C73E-346C-89CF5A4FBE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2442" y="1100666"/>
            <a:ext cx="2309190" cy="44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8107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99419-E5AB-7BBC-D3FD-1CC82A517D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264" y="115410"/>
            <a:ext cx="11011650" cy="78263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MX" sz="2000" kern="0" dirty="0">
                <a:solidFill>
                  <a:srgbClr val="861044"/>
                </a:solidFill>
                <a:latin typeface="Montserrat Medium" panose="00000600000000000000" pitchFamily="2" charset="0"/>
                <a:cs typeface="Calibri" panose="020F0502020204030204" pitchFamily="34" charset="0"/>
              </a:rPr>
              <a:t>SERVICIO DE DESINSTALACIÓN, REHABILITACIÓN E INSTALACIÓN DE TABLA ROCA </a:t>
            </a:r>
            <a:br>
              <a:rPr lang="es-MX" sz="2000" kern="0" dirty="0">
                <a:solidFill>
                  <a:srgbClr val="861044"/>
                </a:solidFill>
                <a:latin typeface="Montserrat Medium" panose="00000600000000000000" pitchFamily="2" charset="0"/>
                <a:cs typeface="Calibri" panose="020F0502020204030204" pitchFamily="34" charset="0"/>
              </a:rPr>
            </a:br>
            <a:r>
              <a:rPr lang="es-MX" sz="2000" kern="0" dirty="0">
                <a:solidFill>
                  <a:srgbClr val="861044"/>
                </a:solidFill>
                <a:latin typeface="Montserrat Medium" panose="00000600000000000000" pitchFamily="2" charset="0"/>
                <a:cs typeface="Calibri" panose="020F0502020204030204" pitchFamily="34" charset="0"/>
              </a:rPr>
              <a:t>DIVERSAS ÁREAS DE LA DIRECCIÓN GENERAL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75BCE56-E01C-E8A6-6510-15E9C1A714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84" y="1100666"/>
            <a:ext cx="2184425" cy="442806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8C28805-1487-72F6-B0B9-0CBFE897F5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225" y="1100666"/>
            <a:ext cx="2309190" cy="442806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062A3BFE-12E9-86CA-BDD4-8076D176428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3786" y="1100666"/>
            <a:ext cx="2309190" cy="4428066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9668A71A-96E9-CE3A-1D3F-7EB0E5F0AA7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1631" y="1100666"/>
            <a:ext cx="2297144" cy="442806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62D73BAE-5F22-62F9-F8C2-D112154BF4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7430" y="1100666"/>
            <a:ext cx="2297140" cy="442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2099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F09D304C-9FBF-95A5-D431-40F3BD2838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4668" y="1507480"/>
            <a:ext cx="3221428" cy="20401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752628A-61EE-4698-5083-C3794605E2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05904" y="1512932"/>
            <a:ext cx="3205480" cy="2034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7E27C35-4EA3-C877-C645-82FCE7548E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4668" y="3617528"/>
            <a:ext cx="3221428" cy="17373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A5E8C21-6E17-3E44-4C6A-BE15AEB9D3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05905" y="3617528"/>
            <a:ext cx="3205480" cy="17275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32D23F7F-2F5F-65C4-1E1C-11FD38B6B1F7}"/>
              </a:ext>
            </a:extLst>
          </p:cNvPr>
          <p:cNvSpPr txBox="1">
            <a:spLocks/>
          </p:cNvSpPr>
          <p:nvPr/>
        </p:nvSpPr>
        <p:spPr>
          <a:xfrm>
            <a:off x="2549809" y="679918"/>
            <a:ext cx="7613982" cy="643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kern="0">
                <a:solidFill>
                  <a:srgbClr val="861044"/>
                </a:solidFill>
                <a:latin typeface="Montserrat" panose="00000500000000000000" pitchFamily="2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>
                <a:latin typeface="Montserrat Medium" panose="00000600000000000000" pitchFamily="2" charset="0"/>
              </a:rPr>
              <a:t>REHABILITACIÓN DEL BAÑO DE ALUMNOS </a:t>
            </a:r>
          </a:p>
          <a:p>
            <a:r>
              <a:rPr lang="es-ES" dirty="0">
                <a:latin typeface="Montserrat Medium" panose="00000600000000000000" pitchFamily="2" charset="0"/>
              </a:rPr>
              <a:t>EDIFICIO C PLANTEL 1</a:t>
            </a: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AD80DF4-89FA-0903-3E38-E3E45374C99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3079" y="1507480"/>
            <a:ext cx="2105842" cy="38430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365729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34E0F8B6-BD18-0F4D-C54F-41516C113E5C}"/>
              </a:ext>
            </a:extLst>
          </p:cNvPr>
          <p:cNvSpPr txBox="1"/>
          <p:nvPr/>
        </p:nvSpPr>
        <p:spPr>
          <a:xfrm>
            <a:off x="2645545" y="403309"/>
            <a:ext cx="7847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rgbClr val="861044"/>
                </a:solidFill>
                <a:latin typeface="Montserrat Medium" panose="00000600000000000000" pitchFamily="2" charset="0"/>
              </a:rPr>
              <a:t>SUMINISTRO Y APLICACIÓN DE PINTURA </a:t>
            </a:r>
          </a:p>
          <a:p>
            <a:pPr algn="ctr"/>
            <a:r>
              <a:rPr lang="es-ES" sz="2000" dirty="0">
                <a:solidFill>
                  <a:srgbClr val="861044"/>
                </a:solidFill>
                <a:latin typeface="Montserrat Medium" panose="00000600000000000000" pitchFamily="2" charset="0"/>
              </a:rPr>
              <a:t>PLANTELES NO. 1, 7, 12, 14 Y 19.</a:t>
            </a:r>
            <a:endParaRPr lang="es-MX" sz="2000" dirty="0">
              <a:solidFill>
                <a:srgbClr val="861044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6" name="Imagen 5" descr="Casa de madera en un jardín&#10;&#10;El contenido generado por IA puede ser incorrecto.">
            <a:extLst>
              <a:ext uri="{FF2B5EF4-FFF2-40B4-BE49-F238E27FC236}">
                <a16:creationId xmlns:a16="http://schemas.microsoft.com/office/drawing/2014/main" id="{DC6C8562-6CD8-48C9-28B9-B57EC8B78F2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970" y="3854427"/>
            <a:ext cx="3514381" cy="1977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 descr="Casa de madera en el campo&#10;&#10;El contenido generado por IA puede ser incorrecto.">
            <a:extLst>
              <a:ext uri="{FF2B5EF4-FFF2-40B4-BE49-F238E27FC236}">
                <a16:creationId xmlns:a16="http://schemas.microsoft.com/office/drawing/2014/main" id="{DB16C0A8-0282-2DEA-63DC-287922F111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1970" y="1689019"/>
            <a:ext cx="3513938" cy="197745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2112D84C-05B2-9B1B-E3D6-9AEF2C0B52AC}"/>
              </a:ext>
            </a:extLst>
          </p:cNvPr>
          <p:cNvSpPr txBox="1"/>
          <p:nvPr/>
        </p:nvSpPr>
        <p:spPr>
          <a:xfrm>
            <a:off x="2277950" y="1215554"/>
            <a:ext cx="24819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rgbClr val="861044"/>
                </a:solidFill>
                <a:latin typeface="Montserrat Medium" panose="00000600000000000000" pitchFamily="2" charset="0"/>
              </a:rPr>
              <a:t>PLANTEL 1</a:t>
            </a:r>
            <a:endParaRPr lang="es-MX" sz="2000" dirty="0">
              <a:solidFill>
                <a:srgbClr val="861044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4" name="Imagen 13" descr="Imagen que contiene exterior, firmar, edificio, verde&#10;&#10;El contenido generado por IA puede ser incorrecto.">
            <a:extLst>
              <a:ext uri="{FF2B5EF4-FFF2-40B4-BE49-F238E27FC236}">
                <a16:creationId xmlns:a16="http://schemas.microsoft.com/office/drawing/2014/main" id="{13415143-CAAC-1E4F-0012-526A724C605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9069" y="1689019"/>
            <a:ext cx="5538973" cy="4142867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17578EC-169B-459A-3859-E58ABD08A741}"/>
              </a:ext>
            </a:extLst>
          </p:cNvPr>
          <p:cNvSpPr txBox="1"/>
          <p:nvPr/>
        </p:nvSpPr>
        <p:spPr>
          <a:xfrm>
            <a:off x="7447531" y="1215554"/>
            <a:ext cx="19020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000">
                <a:solidFill>
                  <a:srgbClr val="861044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>
                <a:latin typeface="Montserrat Medium" panose="00000600000000000000" pitchFamily="2" charset="0"/>
              </a:rPr>
              <a:t>PLANTEL 7</a:t>
            </a:r>
            <a:endParaRPr lang="es-MX" dirty="0"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0417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a casa de fondo&#10;&#10;El contenido generado por IA puede ser incorrecto.">
            <a:extLst>
              <a:ext uri="{FF2B5EF4-FFF2-40B4-BE49-F238E27FC236}">
                <a16:creationId xmlns:a16="http://schemas.microsoft.com/office/drawing/2014/main" id="{E8956A51-8359-16D4-48B2-FDD788E8F4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6472" y="1613374"/>
            <a:ext cx="3560786" cy="21062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E111483D-60C0-C13D-0C1F-A8BBBE210EAF}"/>
              </a:ext>
            </a:extLst>
          </p:cNvPr>
          <p:cNvSpPr txBox="1"/>
          <p:nvPr/>
        </p:nvSpPr>
        <p:spPr>
          <a:xfrm>
            <a:off x="8954967" y="1070570"/>
            <a:ext cx="20637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rgbClr val="861044"/>
                </a:solidFill>
                <a:latin typeface="Montserrat Medium" panose="00000600000000000000" pitchFamily="2" charset="0"/>
              </a:rPr>
              <a:t>PLANTEL</a:t>
            </a:r>
            <a:r>
              <a:rPr lang="es-ES" sz="1800" b="1" dirty="0">
                <a:effectLst/>
                <a:latin typeface="Montserrat Medium" panose="00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2000" dirty="0">
                <a:solidFill>
                  <a:srgbClr val="861044"/>
                </a:solidFill>
                <a:latin typeface="Montserrat Medium" panose="00000600000000000000" pitchFamily="2" charset="0"/>
              </a:rPr>
              <a:t>19</a:t>
            </a:r>
            <a:endParaRPr lang="es-MX" sz="2000" dirty="0">
              <a:solidFill>
                <a:srgbClr val="861044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2" name="Imagen 11" descr="Imagen que contiene edificio, verde, calle&#10;&#10;El contenido generado por IA puede ser incorrecto.">
            <a:extLst>
              <a:ext uri="{FF2B5EF4-FFF2-40B4-BE49-F238E27FC236}">
                <a16:creationId xmlns:a16="http://schemas.microsoft.com/office/drawing/2014/main" id="{8CB766A6-77B4-9829-4D8A-6DC99268694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6472" y="3956980"/>
            <a:ext cx="3560786" cy="20127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D8A635E-375E-69F3-D5A1-0E28CC7F690C}"/>
              </a:ext>
            </a:extLst>
          </p:cNvPr>
          <p:cNvSpPr txBox="1"/>
          <p:nvPr/>
        </p:nvSpPr>
        <p:spPr>
          <a:xfrm>
            <a:off x="5144541" y="1070570"/>
            <a:ext cx="19922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000">
                <a:solidFill>
                  <a:srgbClr val="861044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>
                <a:latin typeface="Montserrat Medium" panose="00000600000000000000" pitchFamily="2" charset="0"/>
              </a:rPr>
              <a:t>PLANTEL 14</a:t>
            </a: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8" name="Imagen 7" descr="Una señal de calle en frente de un árbol&#10;&#10;El contenido generado por IA puede ser incorrecto.">
            <a:extLst>
              <a:ext uri="{FF2B5EF4-FFF2-40B4-BE49-F238E27FC236}">
                <a16:creationId xmlns:a16="http://schemas.microsoft.com/office/drawing/2014/main" id="{90BEDA78-27CC-81AF-6EBC-2A0B71E73C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159" y="1600426"/>
            <a:ext cx="2935004" cy="2119184"/>
          </a:xfrm>
          <a:prstGeom prst="rect">
            <a:avLst/>
          </a:prstGeom>
        </p:spPr>
      </p:pic>
      <p:pic>
        <p:nvPicPr>
          <p:cNvPr id="13" name="Imagen 12" descr="Un letrero de color verde&#10;&#10;El contenido generado por IA puede ser incorrecto.">
            <a:extLst>
              <a:ext uri="{FF2B5EF4-FFF2-40B4-BE49-F238E27FC236}">
                <a16:creationId xmlns:a16="http://schemas.microsoft.com/office/drawing/2014/main" id="{6BB985F1-8B6B-360C-746C-8643C66AC5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159" y="3956980"/>
            <a:ext cx="2935004" cy="2012768"/>
          </a:xfrm>
          <a:prstGeom prst="rect">
            <a:avLst/>
          </a:prstGeom>
        </p:spPr>
      </p:pic>
      <p:pic>
        <p:nvPicPr>
          <p:cNvPr id="15" name="Imagen 14" descr="Imagen que contiene exterior, edificio, firmar, verde&#10;&#10;El contenido generado por IA puede ser incorrecto.">
            <a:extLst>
              <a:ext uri="{FF2B5EF4-FFF2-40B4-BE49-F238E27FC236}">
                <a16:creationId xmlns:a16="http://schemas.microsoft.com/office/drawing/2014/main" id="{A87EB895-FF91-BAB1-F198-7BA39C69807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94" y="1600426"/>
            <a:ext cx="3241956" cy="2143318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537BA024-95B4-438E-1E03-8329BC154D1A}"/>
              </a:ext>
            </a:extLst>
          </p:cNvPr>
          <p:cNvSpPr txBox="1"/>
          <p:nvPr/>
        </p:nvSpPr>
        <p:spPr>
          <a:xfrm>
            <a:off x="1549242" y="1061191"/>
            <a:ext cx="18092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 algn="ctr">
              <a:defRPr sz="2000">
                <a:solidFill>
                  <a:srgbClr val="861044"/>
                </a:solidFill>
                <a:latin typeface="Montserrat" panose="00000500000000000000" pitchFamily="2" charset="0"/>
              </a:defRPr>
            </a:lvl1pPr>
          </a:lstStyle>
          <a:p>
            <a:r>
              <a:rPr lang="es-ES" dirty="0">
                <a:latin typeface="Montserrat Medium" panose="00000600000000000000" pitchFamily="2" charset="0"/>
              </a:rPr>
              <a:t>PLANTEL 12</a:t>
            </a: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18" name="Imagen 17" descr="Un letrero verde con letras blancas afuera de un edificio&#10;&#10;El contenido generado por IA puede ser incorrecto.">
            <a:extLst>
              <a:ext uri="{FF2B5EF4-FFF2-40B4-BE49-F238E27FC236}">
                <a16:creationId xmlns:a16="http://schemas.microsoft.com/office/drawing/2014/main" id="{E6F948D0-BC38-CB89-651B-354A1888E24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94" y="3956980"/>
            <a:ext cx="3241956" cy="201769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A8F212A-5483-409B-B238-4BCF86A3EAF2}"/>
              </a:ext>
            </a:extLst>
          </p:cNvPr>
          <p:cNvSpPr txBox="1"/>
          <p:nvPr/>
        </p:nvSpPr>
        <p:spPr>
          <a:xfrm>
            <a:off x="2627790" y="243999"/>
            <a:ext cx="78478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solidFill>
                  <a:srgbClr val="861044"/>
                </a:solidFill>
                <a:latin typeface="Montserrat Medium" panose="00000600000000000000" pitchFamily="2" charset="0"/>
              </a:rPr>
              <a:t>SUMINISTRO Y APLICACIÓN DE PINTURA </a:t>
            </a:r>
          </a:p>
          <a:p>
            <a:pPr algn="ctr"/>
            <a:r>
              <a:rPr lang="es-ES" sz="2000" dirty="0">
                <a:solidFill>
                  <a:srgbClr val="861044"/>
                </a:solidFill>
                <a:latin typeface="Montserrat Medium" panose="00000600000000000000" pitchFamily="2" charset="0"/>
              </a:rPr>
              <a:t>PLANTELES NO. 1, 7, 12, 14 Y 19.</a:t>
            </a:r>
            <a:endParaRPr lang="es-MX" sz="2000" dirty="0">
              <a:solidFill>
                <a:srgbClr val="861044"/>
              </a:solidFill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605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4727F4B4-66E0-8041-10CA-1DD5E9F7E1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598" y="1908698"/>
            <a:ext cx="2426400" cy="340014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EC3C2C6-6FD6-F85D-8A63-459FCE0EA1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5680" y="1904247"/>
            <a:ext cx="2426401" cy="3400147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BE1DE26-5692-0859-B693-D7FF9A37A9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526" y="1904247"/>
            <a:ext cx="2426401" cy="340014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6383791-C5D7-974D-CEA2-25AB961234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9373" y="1904246"/>
            <a:ext cx="2426400" cy="3400145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03466EA2-F4D7-157A-6C74-2ED778721039}"/>
              </a:ext>
            </a:extLst>
          </p:cNvPr>
          <p:cNvSpPr txBox="1"/>
          <p:nvPr/>
        </p:nvSpPr>
        <p:spPr>
          <a:xfrm>
            <a:off x="950117" y="0"/>
            <a:ext cx="1029176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kern="0">
                <a:solidFill>
                  <a:srgbClr val="861044"/>
                </a:solidFill>
                <a:latin typeface="Montserrat" panose="00000500000000000000" pitchFamily="2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>
                <a:latin typeface="Montserrat Medium" panose="00000600000000000000" pitchFamily="2" charset="0"/>
              </a:rPr>
              <a:t>REHABILITACIÓN DE BAÑOS- </a:t>
            </a:r>
          </a:p>
          <a:p>
            <a:r>
              <a:rPr lang="es-ES" dirty="0">
                <a:latin typeface="Montserrat Medium" panose="00000600000000000000" pitchFamily="2" charset="0"/>
              </a:rPr>
              <a:t>SEGUNDA PLANTA DE LAS OFICINAS DE LA DIRECCIÓN GENERAL</a:t>
            </a:r>
            <a:endParaRPr lang="es-MX" dirty="0"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448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FD1CC10B-7A7D-48E8-AE4E-2EBA2A292A79}"/>
              </a:ext>
            </a:extLst>
          </p:cNvPr>
          <p:cNvSpPr txBox="1">
            <a:spLocks/>
          </p:cNvSpPr>
          <p:nvPr/>
        </p:nvSpPr>
        <p:spPr>
          <a:xfrm>
            <a:off x="2700866" y="550333"/>
            <a:ext cx="7078133" cy="749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cs typeface="Calibri" panose="020F0502020204030204" pitchFamily="34" charset="0"/>
              </a:rPr>
              <a:t>MANTENIMIENTO A LOS SANITARIOS DE ALUMNOS EDIFICIOS A Y B DEL PLANTEL 12</a:t>
            </a:r>
            <a:endParaRPr lang="es-MX" sz="2000" dirty="0">
              <a:solidFill>
                <a:srgbClr val="861044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A2BE0FB-050C-4F79-ADFB-2AEBEABF9E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8683" y="1733559"/>
            <a:ext cx="2335203" cy="344803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B624D7F-E4C3-4937-9C3A-F718C56357D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7925" y="1733559"/>
            <a:ext cx="2430000" cy="344803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F1562AD-9E82-4A1F-9410-FA3EC15678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644" y="1733559"/>
            <a:ext cx="2430000" cy="344803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0F0B602-2437-4435-AC67-1876A11C1BC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572" y="1733559"/>
            <a:ext cx="2430000" cy="344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764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37D6A5B8-D351-4F75-9351-82443D54CA2D}"/>
              </a:ext>
            </a:extLst>
          </p:cNvPr>
          <p:cNvSpPr txBox="1">
            <a:spLocks/>
          </p:cNvSpPr>
          <p:nvPr/>
        </p:nvSpPr>
        <p:spPr>
          <a:xfrm>
            <a:off x="2665355" y="426046"/>
            <a:ext cx="7078133" cy="749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cs typeface="Calibri" panose="020F0502020204030204" pitchFamily="34" charset="0"/>
              </a:rPr>
              <a:t>MANTENIMIENTO TUBERÍA SANITARIA  </a:t>
            </a:r>
          </a:p>
          <a:p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cs typeface="Calibri" panose="020F0502020204030204" pitchFamily="34" charset="0"/>
              </a:rPr>
              <a:t>PLANTEL 12</a:t>
            </a:r>
            <a:endParaRPr lang="es-MX" sz="2000" dirty="0">
              <a:solidFill>
                <a:srgbClr val="861044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AC13DA2-1AD6-4C6E-A2F8-B3EEB62AD0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3307" y="1638299"/>
            <a:ext cx="2685386" cy="3578277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6F7F1E3-7997-4050-BE01-10BD9F5E621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026" y="1638299"/>
            <a:ext cx="2685386" cy="357827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6B2D1BF-6235-445E-A238-4660BE4F76C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6588" y="1638298"/>
            <a:ext cx="2537020" cy="357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60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2246052" y="235243"/>
            <a:ext cx="8158579" cy="86071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ea typeface="+mj-ea"/>
                <a:cs typeface="Calibri" panose="020F0502020204030204" pitchFamily="34" charset="0"/>
              </a:rPr>
              <a:t>REHABILITACIÓN DE SANITARIOS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ea typeface="+mj-ea"/>
                <a:cs typeface="Calibri" panose="020F0502020204030204" pitchFamily="34" charset="0"/>
              </a:rPr>
              <a:t>PRIMER PISO DEL EDIFICIO DE LA DIRECCIÓN GENERAL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66" y="1515862"/>
            <a:ext cx="2341828" cy="404622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058" y="1515862"/>
            <a:ext cx="2171700" cy="404622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2072" y="1515862"/>
            <a:ext cx="2131695" cy="404622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5732" y="1515862"/>
            <a:ext cx="1988820" cy="404622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723" y="1515862"/>
            <a:ext cx="2131695" cy="4046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95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7A8AD28-1406-A9B5-2103-E7DEAA37FEEB}"/>
              </a:ext>
            </a:extLst>
          </p:cNvPr>
          <p:cNvSpPr txBox="1"/>
          <p:nvPr/>
        </p:nvSpPr>
        <p:spPr>
          <a:xfrm>
            <a:off x="1219158" y="948427"/>
            <a:ext cx="9884949" cy="5837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s-MX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kern="0">
                <a:solidFill>
                  <a:srgbClr val="861044"/>
                </a:solidFill>
                <a:latin typeface="Montserrat" panose="00000500000000000000" pitchFamily="2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s-ES" dirty="0">
                <a:latin typeface="Montserrat Medium" panose="00000600000000000000" pitchFamily="2" charset="0"/>
              </a:rPr>
              <a:t>SUMINISTRO Y COLOCACIÓN DE CANCELERÍA Y EXTRACTOR DE AIRE </a:t>
            </a:r>
          </a:p>
          <a:p>
            <a:r>
              <a:rPr lang="es-ES" dirty="0">
                <a:latin typeface="Montserrat Medium" panose="00000600000000000000" pitchFamily="2" charset="0"/>
              </a:rPr>
              <a:t>SANITARIO DEL DEPARTAMENTO DE RECURSOS MATERIALES</a:t>
            </a: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CE84DF8-4984-6AA7-BE39-B67311C49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492" y="1822538"/>
            <a:ext cx="2331341" cy="375263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2126974-2CC1-9230-6AEE-6385C72C3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523" y="1822539"/>
            <a:ext cx="2267477" cy="375263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E5CD5A5-D0D9-F3FC-3407-C3743FF2D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5398" y="1822540"/>
            <a:ext cx="4322110" cy="175534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B595BB8-B8BD-651A-0438-2AD64D3E9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5397" y="3654135"/>
            <a:ext cx="4322109" cy="192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09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D4A8AF2-EB1E-4B04-8220-3AE64539F21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2706" y="1420424"/>
            <a:ext cx="2576204" cy="391505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B2C5BE6-91A7-43C1-8CCE-A9ECC8B58C9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20424"/>
            <a:ext cx="2576204" cy="391505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6CDFF75-C753-4CD2-A216-BBE55708DD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24" y="1420424"/>
            <a:ext cx="2493720" cy="391505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A7F5883-F34F-41F9-A119-39277633F3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668" y="1420424"/>
            <a:ext cx="2644701" cy="3915052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39A07D13-4A9A-4C88-AEFD-C2CA737548D6}"/>
              </a:ext>
            </a:extLst>
          </p:cNvPr>
          <p:cNvSpPr txBox="1">
            <a:spLocks/>
          </p:cNvSpPr>
          <p:nvPr/>
        </p:nvSpPr>
        <p:spPr>
          <a:xfrm>
            <a:off x="2322696" y="321206"/>
            <a:ext cx="8067748" cy="749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cs typeface="Calibri" panose="020F0502020204030204" pitchFamily="34" charset="0"/>
              </a:rPr>
              <a:t>MANTENIMIENTO TUBERÍA SANITARIA (EXCAVACIÓN) </a:t>
            </a:r>
          </a:p>
          <a:p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cs typeface="Calibri" panose="020F0502020204030204" pitchFamily="34" charset="0"/>
              </a:rPr>
              <a:t>PLANTEL 12</a:t>
            </a:r>
          </a:p>
        </p:txBody>
      </p:sp>
    </p:spTree>
    <p:extLst>
      <p:ext uri="{BB962C8B-B14F-4D97-AF65-F5344CB8AC3E}">
        <p14:creationId xmlns:p14="http://schemas.microsoft.com/office/powerpoint/2010/main" val="992274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331248" y="449986"/>
            <a:ext cx="12191999" cy="7694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ea typeface="+mj-ea"/>
                <a:cs typeface="Calibri" panose="020F0502020204030204" pitchFamily="34" charset="0"/>
              </a:rPr>
              <a:t>REHABILITACIÓN DE SANITARIOS Y TUBERÍA DE COBRE </a:t>
            </a:r>
          </a:p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s-ES" sz="2000" kern="0" dirty="0">
                <a:solidFill>
                  <a:srgbClr val="861044"/>
                </a:solidFill>
                <a:latin typeface="Montserrat Medium" panose="00000600000000000000" pitchFamily="2" charset="0"/>
                <a:ea typeface="+mj-ea"/>
                <a:cs typeface="Calibri" panose="020F0502020204030204" pitchFamily="34" charset="0"/>
              </a:rPr>
              <a:t>PLANTEL 19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6384" y="1512391"/>
            <a:ext cx="2667000" cy="434423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1252" y="1512391"/>
            <a:ext cx="2754630" cy="434423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420" y="1512391"/>
            <a:ext cx="2640330" cy="434423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" y="1512391"/>
            <a:ext cx="3017520" cy="434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9121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</TotalTime>
  <Words>301</Words>
  <Application>Microsoft Office PowerPoint</Application>
  <PresentationFormat>Panorámica</PresentationFormat>
  <Paragraphs>47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Aptos</vt:lpstr>
      <vt:lpstr>Aptos Display</vt:lpstr>
      <vt:lpstr>Arial</vt:lpstr>
      <vt:lpstr>Montserrat</vt:lpstr>
      <vt:lpstr>Montserrat ExtraBold</vt:lpstr>
      <vt:lpstr>Montserrat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MANTENIMIENTO CORRECTIVO Y PREVENTIVO A  INTERRUPTOR TRIFÁSICO GENERAL Y CAMBIO DE INTERRUPTORES  PLANTEL 10</vt:lpstr>
      <vt:lpstr>PINTURA Y MEJORAS A LA INFRAESTRUCTURA DE LOS EDIFICIOS A Y B - PLANTEL 11</vt:lpstr>
      <vt:lpstr>REHABILITACIÓN DE SANITARIOS DE ALUMNOS PLANTEL 11</vt:lpstr>
      <vt:lpstr>Presentación de PowerPoint</vt:lpstr>
      <vt:lpstr>Presentación de PowerPoint</vt:lpstr>
      <vt:lpstr>Presentación de PowerPoint</vt:lpstr>
      <vt:lpstr>Presentación de PowerPoint</vt:lpstr>
      <vt:lpstr>REHABILITACIÓN DE FOSA SÉPTICA Y TUBERÍA DEL SANITARIO  ÁREA ADMINISTRATIVA DEL EDIFICIO C - PLANTEL 1</vt:lpstr>
      <vt:lpstr>Presentación de PowerPoint</vt:lpstr>
      <vt:lpstr>SERVICIO DE REHABILITACIÓN DEL SISTEMA HIDRAULICO DE LOS BAÑOS - PLANTEL 7</vt:lpstr>
      <vt:lpstr>SERVICIO DE DESINSTALACIÓN, REHABILITACIÓN E INSTALACIÓN DE TABLA ROCA  DIVERSAS ÁREAS DE LA DIRECCIÓN GENERAL</vt:lpstr>
      <vt:lpstr>Presentación de PowerPoint</vt:lpstr>
      <vt:lpstr>Presentación de PowerPoint</vt:lpstr>
      <vt:lpstr>Presentación de PowerPoint</vt:lpstr>
    </vt:vector>
  </TitlesOfParts>
  <Company>CECyTE Tabasco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Departamento de TI en el CECyTE Tabasco</dc:creator>
  <cp:lastModifiedBy>Departamento de TI en el CECyTE Tabasco</cp:lastModifiedBy>
  <cp:revision>31</cp:revision>
  <cp:lastPrinted>2025-08-25T16:16:41Z</cp:lastPrinted>
  <dcterms:created xsi:type="dcterms:W3CDTF">2025-06-12T18:38:53Z</dcterms:created>
  <dcterms:modified xsi:type="dcterms:W3CDTF">2025-09-18T23:45:19Z</dcterms:modified>
</cp:coreProperties>
</file>